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973" r:id="rId4"/>
    <p:sldId id="974" r:id="rId6"/>
    <p:sldId id="975" r:id="rId7"/>
    <p:sldId id="972" r:id="rId8"/>
    <p:sldId id="977" r:id="rId9"/>
    <p:sldId id="978" r:id="rId10"/>
    <p:sldId id="979" r:id="rId11"/>
    <p:sldId id="976" r:id="rId12"/>
    <p:sldId id="971" r:id="rId13"/>
    <p:sldId id="980" r:id="rId14"/>
    <p:sldId id="981" r:id="rId15"/>
    <p:sldId id="982" r:id="rId16"/>
    <p:sldId id="983" r:id="rId17"/>
    <p:sldId id="984" r:id="rId18"/>
    <p:sldId id="985" r:id="rId19"/>
    <p:sldId id="987" r:id="rId20"/>
    <p:sldId id="986" r:id="rId21"/>
  </p:sldIdLst>
  <p:sldSz cx="9144000" cy="6858000" type="screen4x3"/>
  <p:notesSz cx="7102475" cy="10234295"/>
  <p:custDataLst>
    <p:tags r:id="rId25"/>
  </p:custDataLst>
  <p:defaultTextStyle>
    <a:defPPr>
      <a:defRPr lang="zh-CN"/>
    </a:defPPr>
    <a:lvl1pPr algn="l" rtl="0" fontAlgn="base">
      <a:spcBef>
        <a:spcPct val="20000"/>
      </a:spcBef>
      <a:spcAft>
        <a:spcPct val="0"/>
      </a:spcAft>
      <a:buFont typeface="Wingdings" panose="05000000000000000000" pitchFamily="2" charset="2"/>
      <a:buChar char="•"/>
      <a:defRPr b="1" kern="1200">
        <a:solidFill>
          <a:srgbClr val="000000"/>
        </a:solidFill>
        <a:latin typeface="Vrinda" pitchFamily="34" charset="0"/>
        <a:ea typeface="楷体_GB2312" pitchFamily="49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Font typeface="Wingdings" panose="05000000000000000000" pitchFamily="2" charset="2"/>
      <a:buChar char="•"/>
      <a:defRPr b="1" kern="1200">
        <a:solidFill>
          <a:srgbClr val="000000"/>
        </a:solidFill>
        <a:latin typeface="Vrinda" pitchFamily="34" charset="0"/>
        <a:ea typeface="楷体_GB2312" pitchFamily="49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Font typeface="Wingdings" panose="05000000000000000000" pitchFamily="2" charset="2"/>
      <a:buChar char="•"/>
      <a:defRPr b="1" kern="1200">
        <a:solidFill>
          <a:srgbClr val="000000"/>
        </a:solidFill>
        <a:latin typeface="Vrinda" pitchFamily="34" charset="0"/>
        <a:ea typeface="楷体_GB2312" pitchFamily="49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Font typeface="Wingdings" panose="05000000000000000000" pitchFamily="2" charset="2"/>
      <a:buChar char="•"/>
      <a:defRPr b="1" kern="1200">
        <a:solidFill>
          <a:srgbClr val="000000"/>
        </a:solidFill>
        <a:latin typeface="Vrinda" pitchFamily="34" charset="0"/>
        <a:ea typeface="楷体_GB2312" pitchFamily="49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Font typeface="Wingdings" panose="05000000000000000000" pitchFamily="2" charset="2"/>
      <a:buChar char="•"/>
      <a:defRPr b="1" kern="1200">
        <a:solidFill>
          <a:srgbClr val="000000"/>
        </a:solidFill>
        <a:latin typeface="Vrinda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000000"/>
        </a:solidFill>
        <a:latin typeface="Vrinda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000000"/>
        </a:solidFill>
        <a:latin typeface="Vrinda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000000"/>
        </a:solidFill>
        <a:latin typeface="Vrinda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000000"/>
        </a:solidFill>
        <a:latin typeface="Vrinda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D76C"/>
    <a:srgbClr val="003399"/>
    <a:srgbClr val="003366"/>
    <a:srgbClr val="0000FF"/>
    <a:srgbClr val="CC00FF"/>
    <a:srgbClr val="6600CC"/>
    <a:srgbClr val="FFFF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1420" autoAdjust="0"/>
  </p:normalViewPr>
  <p:slideViewPr>
    <p:cSldViewPr showGuides="1">
      <p:cViewPr varScale="1">
        <p:scale>
          <a:sx n="83" d="100"/>
          <a:sy n="83" d="100"/>
        </p:scale>
        <p:origin x="118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92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492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2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6B6AD88-AA65-4973-9D86-0886AD76CD2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6AD88-AA65-4973-9D86-0886AD76CD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6AD88-AA65-4973-9D86-0886AD76CD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6AD88-AA65-4973-9D86-0886AD76CD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6AD88-AA65-4973-9D86-0886AD76CD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6AD88-AA65-4973-9D86-0886AD76CD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6AD88-AA65-4973-9D86-0886AD76CD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6AD88-AA65-4973-9D86-0886AD76CD2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8004175" y="0"/>
            <a:ext cx="1139825" cy="6858000"/>
          </a:xfrm>
          <a:prstGeom prst="rect">
            <a:avLst/>
          </a:prstGeom>
          <a:solidFill>
            <a:schemeClr val="bg2">
              <a:alpha val="39999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4638675"/>
            <a:ext cx="9144000" cy="2219325"/>
          </a:xfrm>
          <a:prstGeom prst="rect">
            <a:avLst/>
          </a:prstGeom>
          <a:solidFill>
            <a:schemeClr val="folHlink">
              <a:alpha val="3098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b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6" name="Picture 8" descr="PP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9144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1143000" y="990600"/>
            <a:ext cx="6705600" cy="1012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 anchorCtr="0" compatLnSpc="1"/>
          <a:lstStyle>
            <a:lvl1pPr algn="ctr"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3505200" y="2971800"/>
            <a:ext cx="4343400" cy="6858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3352800" y="6553200"/>
            <a:ext cx="2133600" cy="152400"/>
          </a:xfrm>
        </p:spPr>
        <p:txBody>
          <a:bodyPr/>
          <a:lstStyle>
            <a:lvl1pPr algn="r"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477000"/>
            <a:ext cx="25908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buFontTx/>
              <a:buNone/>
              <a:defRPr sz="1200" b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56EE5-9F33-486B-9CE3-27E646BF43A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0499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0499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38DFD-C782-4AD3-BC8F-EA6F5CDAE40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6049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E4164-3B00-44B6-A7FF-480645CE99F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BBAA5-7627-4900-97BB-2C445FD2678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7E276-8562-487D-B17E-938C9E44E5C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24B09-D3A6-4C91-ABC5-68B1EE26D5D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58334-556B-4011-ADF0-F8CEE636370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E90A5-6979-42CB-B0FE-CFDA07136C4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024AB-18CB-4442-96DF-2491D8D9A0F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C080A-5D58-4AF7-A0CC-56AA98D954B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FCB76-2D94-47A7-BA20-FEDDF495C56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jpeg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8153400" y="0"/>
            <a:ext cx="990600" cy="6858000"/>
            <a:chOff x="5040" y="0"/>
            <a:chExt cx="720" cy="4320"/>
          </a:xfrm>
        </p:grpSpPr>
        <p:sp>
          <p:nvSpPr>
            <p:cNvPr id="1033" name="Rectangle 3"/>
            <p:cNvSpPr>
              <a:spLocks noChangeArrowheads="1"/>
            </p:cNvSpPr>
            <p:nvPr userDrawn="1"/>
          </p:nvSpPr>
          <p:spPr bwMode="gray">
            <a:xfrm>
              <a:off x="5042" y="0"/>
              <a:ext cx="718" cy="4320"/>
            </a:xfrm>
            <a:prstGeom prst="rect">
              <a:avLst/>
            </a:prstGeom>
            <a:solidFill>
              <a:schemeClr val="folHlink">
                <a:alpha val="39999"/>
              </a:schemeClr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4" name="Rectangle 4"/>
            <p:cNvSpPr>
              <a:spLocks noChangeArrowheads="1"/>
            </p:cNvSpPr>
            <p:nvPr userDrawn="1"/>
          </p:nvSpPr>
          <p:spPr bwMode="gray">
            <a:xfrm>
              <a:off x="5040" y="219"/>
              <a:ext cx="720" cy="39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027" name="AutoShape 5"/>
          <p:cNvSpPr>
            <a:spLocks noChangeArrowheads="1"/>
          </p:cNvSpPr>
          <p:nvPr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349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19863"/>
            <a:ext cx="2133600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0"/>
              </a:spcBef>
              <a:buFontTx/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400800"/>
            <a:ext cx="609600" cy="242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buFontTx/>
              <a:buNone/>
              <a:defRPr sz="1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114457D-B442-4D4D-A1BE-2C76BA078E0C}" type="slidenum">
              <a:rPr lang="en-US" altLang="zh-CN"/>
            </a:fld>
            <a:endParaRPr lang="en-US" altLang="zh-CN"/>
          </a:p>
        </p:txBody>
      </p:sp>
      <p:pic>
        <p:nvPicPr>
          <p:cNvPr id="3079" name="Picture 11" descr="未标题-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14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13" descr="电子科大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187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Ø"/>
        <a:defRPr sz="2800">
          <a:solidFill>
            <a:schemeClr val="tx1"/>
          </a:solidFill>
          <a:latin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sz="2400">
          <a:solidFill>
            <a:schemeClr val="tx1"/>
          </a:solidFill>
          <a:latin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hyperlink" Target="mailto:fengqian@uestc.edu.cn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49275"/>
            <a:ext cx="9144000" cy="11557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大数据挖掘与分析</a:t>
            </a:r>
            <a:endParaRPr kumimoji="1" lang="zh-CN" alt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 pitchFamily="49" charset="-122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gray">
          <a:xfrm>
            <a:off x="1007604" y="4797152"/>
            <a:ext cx="7128792" cy="936104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kumimoji="1" lang="zh-CN" altLang="en-US" sz="28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信息</a:t>
            </a:r>
            <a:r>
              <a:rPr kumimoji="1" lang="zh-CN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与通信工程学院</a:t>
            </a:r>
            <a:endParaRPr kumimoji="1" lang="en-US" altLang="zh-CN" sz="2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</p:spTree>
  </p:cSld>
  <p:clrMapOvr>
    <a:masterClrMapping/>
  </p:clrMapOvr>
  <p:transition advTm="1275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67544" y="1268760"/>
            <a:ext cx="7632848" cy="53245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个人生活（交通、购物、娱乐、医疗、旅游</a:t>
            </a:r>
            <a:r>
              <a:rPr kumimoji="1" lang="en-US" altLang="zh-CN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企业管理（</a:t>
            </a: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设计、生产、销售、资本运作</a:t>
            </a:r>
            <a:r>
              <a:rPr kumimoji="1" lang="en-US" altLang="zh-CN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kumimoji="1" lang="en-US" altLang="zh-CN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国家管理（舆情、安保、民生、政策制定</a:t>
            </a:r>
            <a:r>
              <a:rPr kumimoji="1" lang="en-US" altLang="zh-CN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…)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学习和科研（知识的获取、科学发现</a:t>
            </a:r>
            <a:r>
              <a:rPr kumimoji="1" lang="en-US" altLang="zh-CN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en-US" altLang="zh-CN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kumimoji="1" lang="zh-CN" altLang="en-US" sz="20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 bwMode="auto">
          <a:xfrm>
            <a:off x="1187624" y="231280"/>
            <a:ext cx="7543800" cy="868362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社会发展</a:t>
            </a:r>
            <a:endParaRPr lang="zh-CN" altLang="en-US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83768" y="1484784"/>
            <a:ext cx="3024187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 bwMode="auto">
          <a:xfrm>
            <a:off x="1187624" y="231280"/>
            <a:ext cx="7543800" cy="868362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如何应对</a:t>
            </a:r>
            <a:endParaRPr lang="zh-CN" altLang="en-US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 bwMode="auto">
          <a:xfrm>
            <a:off x="1187624" y="231280"/>
            <a:ext cx="7543800" cy="868362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数据挖掘要学什么</a:t>
            </a:r>
            <a:endParaRPr lang="zh-CN" altLang="en-US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4154488" cy="495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40000"/>
              </a:spcBef>
              <a:defRPr/>
            </a:pPr>
            <a:r>
              <a:rPr lang="zh-CN" altLang="en-US" kern="0" dirty="0" smtClean="0">
                <a:latin typeface="Franklin Gothic Medium" panose="020B0603020102020204" pitchFamily="34" charset="0"/>
                <a:ea typeface="楷体_GB2312" pitchFamily="49" charset="-122"/>
              </a:rPr>
              <a:t>引论 </a:t>
            </a:r>
            <a:endParaRPr lang="zh-CN" altLang="en-US" kern="0" dirty="0" smtClean="0">
              <a:latin typeface="Franklin Gothic Medium" panose="020B0603020102020204" pitchFamily="34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defRPr/>
            </a:pPr>
            <a:r>
              <a:rPr lang="zh-CN" altLang="en-US" kern="0" dirty="0" smtClean="0">
                <a:latin typeface="Franklin Gothic Medium" panose="020B0603020102020204" pitchFamily="34" charset="0"/>
                <a:ea typeface="楷体_GB2312" pitchFamily="49" charset="-122"/>
              </a:rPr>
              <a:t>认识数据 </a:t>
            </a:r>
            <a:endParaRPr lang="en-US" altLang="zh-CN" kern="0" dirty="0" smtClean="0">
              <a:latin typeface="Franklin Gothic Medium" panose="020B0603020102020204" pitchFamily="34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defRPr/>
            </a:pPr>
            <a:r>
              <a:rPr lang="zh-CN" altLang="en-US" kern="0" dirty="0" smtClean="0">
                <a:latin typeface="Franklin Gothic Medium" panose="020B0603020102020204" pitchFamily="34" charset="0"/>
                <a:ea typeface="楷体_GB2312" pitchFamily="49" charset="-122"/>
              </a:rPr>
              <a:t>数据预处理 </a:t>
            </a:r>
            <a:endParaRPr lang="zh-CN" altLang="en-US" kern="0" dirty="0" smtClean="0">
              <a:latin typeface="Franklin Gothic Medium" panose="020B0603020102020204" pitchFamily="34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defRPr/>
            </a:pPr>
            <a:r>
              <a:rPr lang="zh-CN" altLang="en-US" kern="0" dirty="0" smtClean="0">
                <a:latin typeface="Franklin Gothic Medium" panose="020B0603020102020204" pitchFamily="34" charset="0"/>
                <a:ea typeface="楷体_GB2312" pitchFamily="49" charset="-122"/>
              </a:rPr>
              <a:t>数据仓库与联机分析处理 </a:t>
            </a:r>
            <a:endParaRPr lang="zh-CN" altLang="en-US" kern="0" dirty="0" smtClean="0">
              <a:latin typeface="Franklin Gothic Medium" panose="020B0603020102020204" pitchFamily="34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  <a:defRPr/>
            </a:pPr>
            <a:r>
              <a:rPr lang="zh-CN" altLang="en-US" kern="0" dirty="0" smtClean="0">
                <a:latin typeface="Franklin Gothic Medium" panose="020B0603020102020204" pitchFamily="34" charset="0"/>
                <a:ea typeface="楷体_GB2312" pitchFamily="49" charset="-122"/>
              </a:rPr>
              <a:t>数据立方体技术 </a:t>
            </a:r>
            <a:endParaRPr lang="zh-CN" altLang="en-US" kern="0" dirty="0" smtClean="0">
              <a:latin typeface="Franklin Gothic Medium" panose="020B0603020102020204" pitchFamily="34" charset="0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40000"/>
              </a:spcBef>
              <a:defRPr/>
            </a:pPr>
            <a:r>
              <a:rPr lang="zh-CN" altLang="en-US" kern="0" dirty="0" smtClean="0">
                <a:latin typeface="Franklin Gothic Medium" panose="020B0603020102020204" pitchFamily="34" charset="0"/>
                <a:ea typeface="楷体_GB2312" pitchFamily="49" charset="-122"/>
              </a:rPr>
              <a:t>挖掘频繁模式、关联和相关性：基本概念和方法</a:t>
            </a:r>
            <a:r>
              <a:rPr lang="zh-CN" altLang="en-US" kern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Franklin Gothic Medium" panose="020B0603020102020204" pitchFamily="34" charset="0"/>
                <a:ea typeface="楷体_GB2312" pitchFamily="49" charset="-122"/>
              </a:rPr>
              <a:t> </a:t>
            </a:r>
            <a:endParaRPr lang="zh-CN" altLang="en-US" kern="0" dirty="0" smtClean="0">
              <a:effectLst>
                <a:outerShdw blurRad="38100" dist="38100" dir="2700000" algn="tl">
                  <a:srgbClr val="C0C0C0"/>
                </a:outerShdw>
              </a:effectLst>
              <a:latin typeface="Franklin Gothic Medium" panose="020B0603020102020204" pitchFamily="34" charset="0"/>
              <a:ea typeface="楷体_GB2312" pitchFamily="49" charset="-122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684713" y="1524000"/>
            <a:ext cx="4154487" cy="5029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CN" altLang="en-US" kern="0" smtClean="0">
                <a:latin typeface="Franklin Gothic Medium" panose="020B0603020102020204" pitchFamily="34" charset="0"/>
                <a:ea typeface="楷体_GB2312" pitchFamily="49" charset="-122"/>
              </a:rPr>
              <a:t>高级模式挖掘 </a:t>
            </a:r>
            <a:endParaRPr lang="zh-CN" altLang="en-US" kern="0" smtClean="0">
              <a:latin typeface="Franklin Gothic Medium" panose="020B0603020102020204" pitchFamily="34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CN" altLang="en-US" kern="0" smtClean="0">
                <a:latin typeface="Franklin Gothic Medium" panose="020B0603020102020204" pitchFamily="34" charset="0"/>
                <a:ea typeface="楷体_GB2312" pitchFamily="49" charset="-122"/>
              </a:rPr>
              <a:t>分类：基本概念 </a:t>
            </a:r>
            <a:endParaRPr lang="zh-CN" altLang="en-US" kern="0" smtClean="0">
              <a:latin typeface="Franklin Gothic Medium" panose="020B0603020102020204" pitchFamily="34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CN" altLang="en-US" kern="0" smtClean="0">
                <a:latin typeface="Franklin Gothic Medium" panose="020B0603020102020204" pitchFamily="34" charset="0"/>
                <a:ea typeface="楷体_GB2312" pitchFamily="49" charset="-122"/>
              </a:rPr>
              <a:t>分类：高级方法 </a:t>
            </a:r>
            <a:endParaRPr lang="zh-CN" altLang="en-US" kern="0" smtClean="0">
              <a:latin typeface="Franklin Gothic Medium" panose="020B0603020102020204" pitchFamily="34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CN" altLang="en-US" kern="0" smtClean="0">
                <a:latin typeface="Franklin Gothic Medium" panose="020B0603020102020204" pitchFamily="34" charset="0"/>
                <a:ea typeface="楷体_GB2312" pitchFamily="49" charset="-122"/>
              </a:rPr>
              <a:t>聚类分析：基本概念和方法 </a:t>
            </a:r>
            <a:endParaRPr lang="zh-CN" altLang="en-US" kern="0" smtClean="0">
              <a:latin typeface="Franklin Gothic Medium" panose="020B0603020102020204" pitchFamily="34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CN" altLang="en-US" kern="0" smtClean="0">
                <a:latin typeface="Franklin Gothic Medium" panose="020B0603020102020204" pitchFamily="34" charset="0"/>
                <a:ea typeface="楷体_GB2312" pitchFamily="49" charset="-122"/>
              </a:rPr>
              <a:t>高级聚类分析</a:t>
            </a:r>
            <a:endParaRPr lang="zh-CN" altLang="en-US" kern="0" smtClean="0">
              <a:latin typeface="Franklin Gothic Medium" panose="020B0603020102020204" pitchFamily="34" charset="0"/>
              <a:ea typeface="楷体_GB2312" pitchFamily="49" charset="-122"/>
            </a:endParaRP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zh-CN" altLang="en-US" kern="0" smtClean="0">
                <a:latin typeface="Franklin Gothic Medium" panose="020B0603020102020204" pitchFamily="34" charset="0"/>
                <a:ea typeface="楷体_GB2312" pitchFamily="49" charset="-122"/>
              </a:rPr>
              <a:t>离群点检测 </a:t>
            </a:r>
            <a:endParaRPr lang="zh-CN" altLang="en-US" kern="0" smtClean="0">
              <a:latin typeface="Franklin Gothic Medium" panose="020B0603020102020204" pitchFamily="34" charset="0"/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ct val="40000"/>
              </a:spcBef>
            </a:pPr>
            <a:r>
              <a:rPr lang="zh-CN" altLang="en-US" kern="0" smtClean="0">
                <a:latin typeface="Franklin Gothic Medium" panose="020B0603020102020204" pitchFamily="34" charset="0"/>
                <a:ea typeface="楷体_GB2312" pitchFamily="49" charset="-122"/>
              </a:rPr>
              <a:t>数据挖掘的发展趋势和研究前沿 </a:t>
            </a:r>
            <a:endParaRPr lang="zh-CN" altLang="en-US" kern="0" smtClean="0">
              <a:latin typeface="Franklin Gothic Medium" panose="020B0603020102020204" pitchFamily="34" charset="0"/>
              <a:ea typeface="楷体_GB2312" pitchFamily="49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295400" y="5943600"/>
            <a:ext cx="144463" cy="1428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710488" y="2219325"/>
            <a:ext cx="144462" cy="1428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943600" y="3733800"/>
            <a:ext cx="144463" cy="1428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996113" y="4848225"/>
            <a:ext cx="144462" cy="1428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295400" y="3810000"/>
            <a:ext cx="144463" cy="142875"/>
          </a:xfrm>
          <a:prstGeom prst="rect">
            <a:avLst/>
          </a:prstGeom>
          <a:solidFill>
            <a:srgbClr val="00FFCC"/>
          </a:solidFill>
          <a:ln w="9525">
            <a:solidFill>
              <a:srgbClr val="00FFC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436938" y="4343400"/>
            <a:ext cx="144462" cy="142875"/>
          </a:xfrm>
          <a:prstGeom prst="rect">
            <a:avLst/>
          </a:prstGeom>
          <a:solidFill>
            <a:srgbClr val="00FFCC"/>
          </a:solidFill>
          <a:ln w="9525">
            <a:solidFill>
              <a:srgbClr val="00FFC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7858125" y="163487"/>
            <a:ext cx="11811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重点</a:t>
            </a:r>
            <a:endParaRPr lang="zh-CN" altLang="en-US" sz="24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854950" y="620687"/>
            <a:ext cx="1181100" cy="461665"/>
          </a:xfrm>
          <a:prstGeom prst="rect">
            <a:avLst/>
          </a:prstGeom>
          <a:solidFill>
            <a:srgbClr val="00FFCC"/>
          </a:solidFill>
          <a:ln w="9525">
            <a:solidFill>
              <a:srgbClr val="00FFC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80000"/>
              </a:lnSpc>
              <a:buClr>
                <a:schemeClr val="hlink"/>
              </a:buClr>
              <a:buSzPct val="55000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80000"/>
              </a:lnSpc>
              <a:buClr>
                <a:schemeClr val="folHlink"/>
              </a:buClr>
              <a:buSzPct val="50000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80000"/>
              </a:lnSpc>
              <a:buClr>
                <a:schemeClr val="accent2"/>
              </a:buClr>
              <a:buSzPct val="55000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80000"/>
              </a:lnSpc>
              <a:buClr>
                <a:schemeClr val="accent1"/>
              </a:buClr>
              <a:buSzPct val="50000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自学</a:t>
            </a:r>
            <a:endParaRPr lang="zh-CN" altLang="en-US" dirty="0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7446398" y="4285157"/>
            <a:ext cx="144462" cy="142875"/>
          </a:xfrm>
          <a:prstGeom prst="rect">
            <a:avLst/>
          </a:prstGeom>
          <a:solidFill>
            <a:srgbClr val="00FFCC"/>
          </a:solidFill>
          <a:ln w="9525">
            <a:solidFill>
              <a:srgbClr val="00FFCC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 bwMode="auto">
          <a:xfrm>
            <a:off x="1187624" y="231280"/>
            <a:ext cx="7543800" cy="868362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数据挖掘要学什么</a:t>
            </a:r>
            <a:endParaRPr lang="zh-CN" altLang="en-US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58561" y="4827204"/>
            <a:ext cx="165618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 smtClean="0"/>
              <a:t>认识数据</a:t>
            </a:r>
            <a:endParaRPr lang="zh-CN" altLang="en-US" sz="28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279326" y="4861882"/>
            <a:ext cx="20162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 smtClean="0"/>
              <a:t>数据预处理</a:t>
            </a:r>
            <a:endParaRPr lang="zh-CN" altLang="en-US" sz="2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57366" y="4861882"/>
            <a:ext cx="165618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 smtClean="0"/>
              <a:t>数据管理</a:t>
            </a:r>
            <a:endParaRPr lang="zh-CN" altLang="en-US" sz="28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919066" y="3068960"/>
            <a:ext cx="9361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/>
              <a:t>分类</a:t>
            </a:r>
            <a:endParaRPr lang="zh-CN" altLang="en-US" sz="28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458561" y="3068960"/>
            <a:ext cx="165618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 smtClean="0"/>
              <a:t>关联分析</a:t>
            </a:r>
            <a:endParaRPr lang="zh-CN" altLang="en-US" sz="2800" dirty="0"/>
          </a:p>
        </p:txBody>
      </p:sp>
      <p:sp>
        <p:nvSpPr>
          <p:cNvPr id="22" name="文本框 21"/>
          <p:cNvSpPr txBox="1"/>
          <p:nvPr/>
        </p:nvSpPr>
        <p:spPr>
          <a:xfrm>
            <a:off x="6817406" y="3037245"/>
            <a:ext cx="93610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 smtClean="0"/>
              <a:t>聚类</a:t>
            </a:r>
            <a:endParaRPr lang="zh-CN" altLang="en-US" sz="28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919066" y="1599498"/>
            <a:ext cx="235423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/>
              <a:t>可视数据分析</a:t>
            </a:r>
            <a:endParaRPr lang="zh-CN" altLang="en-US" sz="2800" dirty="0"/>
          </a:p>
        </p:txBody>
      </p:sp>
      <p:sp>
        <p:nvSpPr>
          <p:cNvPr id="24" name="文本框 23"/>
          <p:cNvSpPr txBox="1"/>
          <p:nvPr/>
        </p:nvSpPr>
        <p:spPr>
          <a:xfrm>
            <a:off x="2458561" y="1644347"/>
            <a:ext cx="165618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 smtClean="0"/>
              <a:t>深度学习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323528" y="499201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 smtClean="0"/>
              <a:t>基础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96880" y="3145904"/>
            <a:ext cx="139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 smtClean="0"/>
              <a:t>技术和方法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296880" y="1640715"/>
            <a:ext cx="139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dirty="0" smtClean="0"/>
              <a:t>发展趋势</a:t>
            </a:r>
            <a:endParaRPr lang="zh-CN" altLang="en-US" dirty="0"/>
          </a:p>
        </p:txBody>
      </p:sp>
      <p:cxnSp>
        <p:nvCxnSpPr>
          <p:cNvPr id="27" name="直接箭头连接符 26"/>
          <p:cNvCxnSpPr/>
          <p:nvPr/>
        </p:nvCxnSpPr>
        <p:spPr bwMode="auto">
          <a:xfrm>
            <a:off x="1489657" y="5139801"/>
            <a:ext cx="697400" cy="0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箭头连接符 29"/>
          <p:cNvCxnSpPr/>
          <p:nvPr/>
        </p:nvCxnSpPr>
        <p:spPr bwMode="auto">
          <a:xfrm>
            <a:off x="1547664" y="6021288"/>
            <a:ext cx="914400" cy="91440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箭头连接符 30"/>
          <p:cNvCxnSpPr/>
          <p:nvPr/>
        </p:nvCxnSpPr>
        <p:spPr bwMode="auto">
          <a:xfrm>
            <a:off x="1547664" y="3330570"/>
            <a:ext cx="697400" cy="0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/>
          <p:cNvCxnSpPr/>
          <p:nvPr/>
        </p:nvCxnSpPr>
        <p:spPr bwMode="auto">
          <a:xfrm>
            <a:off x="1519005" y="1825381"/>
            <a:ext cx="697400" cy="0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文本框 32"/>
          <p:cNvSpPr txBox="1"/>
          <p:nvPr/>
        </p:nvSpPr>
        <p:spPr>
          <a:xfrm>
            <a:off x="749764" y="5981222"/>
            <a:ext cx="736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 smtClean="0">
                <a:solidFill>
                  <a:srgbClr val="FF0000"/>
                </a:solidFill>
              </a:rPr>
              <a:t>理解方法原理、掌握关键技术、凝练思维方式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 bwMode="auto">
          <a:xfrm>
            <a:off x="1187624" y="231280"/>
            <a:ext cx="7543800" cy="868362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怎么学</a:t>
            </a:r>
            <a:endParaRPr lang="zh-CN" altLang="en-US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467544" y="1783661"/>
            <a:ext cx="7632848" cy="60939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36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理论学习和实践学习相结合</a:t>
            </a:r>
            <a:endParaRPr kumimoji="1" lang="en-US" altLang="zh-CN" sz="36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36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课堂教学和课程设计相结合</a:t>
            </a:r>
            <a:endParaRPr kumimoji="1" lang="en-US" altLang="zh-CN" sz="36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36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工程实现与理论研究相结合</a:t>
            </a:r>
            <a:endParaRPr kumimoji="1" lang="en-US" altLang="zh-CN" sz="36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endParaRPr kumimoji="1" lang="zh-CN" altLang="en-US" sz="36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7664" y="1198886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32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三结合</a:t>
            </a:r>
            <a:endParaRPr lang="zh-CN" altLang="en-US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22362" y="332656"/>
            <a:ext cx="7716838" cy="7620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课程考核要求 </a:t>
            </a:r>
            <a:endParaRPr lang="zh-CN" altLang="en-US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447800"/>
            <a:ext cx="8458200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kern="0" smtClean="0">
                <a:ea typeface="宋体" panose="02010600030101010101" pitchFamily="2" charset="-122"/>
              </a:rPr>
              <a:t>课程的考核方式和成绩构成比例</a:t>
            </a:r>
            <a:r>
              <a:rPr lang="en-US" altLang="zh-CN" kern="0" smtClean="0">
                <a:ea typeface="宋体" panose="02010600030101010101" pitchFamily="2" charset="-122"/>
              </a:rPr>
              <a:t>:</a:t>
            </a:r>
            <a:endParaRPr lang="en-US" altLang="zh-CN" kern="0" smtClean="0">
              <a:ea typeface="宋体" panose="02010600030101010101" pitchFamily="2" charset="-122"/>
            </a:endParaRPr>
          </a:p>
          <a:p>
            <a:pPr lvl="1">
              <a:lnSpc>
                <a:spcPct val="180000"/>
              </a:lnSpc>
            </a:pPr>
            <a:r>
              <a:rPr lang="zh-CN" altLang="en-US" sz="2400" b="1" kern="0" smtClean="0">
                <a:ea typeface="宋体" panose="02010600030101010101" pitchFamily="2" charset="-122"/>
              </a:rPr>
              <a:t>成绩构成比例：</a:t>
            </a:r>
            <a:r>
              <a:rPr lang="zh-CN" altLang="en-US" sz="2400" b="1" kern="0" smtClean="0">
                <a:solidFill>
                  <a:srgbClr val="FF0000"/>
                </a:solidFill>
                <a:ea typeface="宋体" panose="02010600030101010101" pitchFamily="2" charset="-122"/>
              </a:rPr>
              <a:t>期末</a:t>
            </a:r>
            <a:r>
              <a:rPr lang="en-US" altLang="zh-CN" sz="2400" b="1" kern="0" smtClean="0">
                <a:solidFill>
                  <a:srgbClr val="FF0000"/>
                </a:solidFill>
                <a:ea typeface="宋体" panose="02010600030101010101" pitchFamily="2" charset="-122"/>
              </a:rPr>
              <a:t>40</a:t>
            </a:r>
            <a:r>
              <a:rPr lang="zh-CN" altLang="en-US" sz="2400" b="1" kern="0" smtClean="0">
                <a:solidFill>
                  <a:srgbClr val="FF0000"/>
                </a:solidFill>
                <a:ea typeface="宋体" panose="02010600030101010101" pitchFamily="2" charset="-122"/>
              </a:rPr>
              <a:t>％，课程设计：</a:t>
            </a:r>
            <a:r>
              <a:rPr lang="en-US" altLang="zh-CN" sz="2400" b="1" kern="0" smtClean="0">
                <a:solidFill>
                  <a:srgbClr val="FF0000"/>
                </a:solidFill>
                <a:ea typeface="宋体" panose="02010600030101010101" pitchFamily="2" charset="-122"/>
              </a:rPr>
              <a:t>40</a:t>
            </a:r>
            <a:r>
              <a:rPr lang="zh-CN" altLang="en-US" sz="2400" b="1" kern="0" smtClean="0">
                <a:solidFill>
                  <a:srgbClr val="FF0000"/>
                </a:solidFill>
                <a:ea typeface="宋体" panose="02010600030101010101" pitchFamily="2" charset="-122"/>
              </a:rPr>
              <a:t>％，平时</a:t>
            </a:r>
            <a:r>
              <a:rPr lang="en-US" altLang="zh-CN" sz="2400" b="1" kern="0" smtClean="0">
                <a:solidFill>
                  <a:srgbClr val="FF0000"/>
                </a:solidFill>
                <a:ea typeface="宋体" panose="02010600030101010101" pitchFamily="2" charset="-122"/>
              </a:rPr>
              <a:t>20</a:t>
            </a:r>
            <a:r>
              <a:rPr lang="zh-CN" altLang="en-US" sz="2400" b="1" kern="0" smtClean="0">
                <a:solidFill>
                  <a:srgbClr val="FF0000"/>
                </a:solidFill>
                <a:ea typeface="宋体" panose="02010600030101010101" pitchFamily="2" charset="-122"/>
              </a:rPr>
              <a:t>％</a:t>
            </a:r>
            <a:endParaRPr lang="zh-CN" altLang="en-US" sz="2400" b="1" kern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>
              <a:lnSpc>
                <a:spcPct val="180000"/>
              </a:lnSpc>
            </a:pPr>
            <a:r>
              <a:rPr lang="zh-CN" altLang="en-US" sz="2400" b="1" kern="0" smtClean="0">
                <a:ea typeface="宋体" panose="02010600030101010101" pitchFamily="2" charset="-122"/>
              </a:rPr>
              <a:t>期末：形式为开卷考试。 </a:t>
            </a:r>
            <a:endParaRPr lang="zh-CN" altLang="en-US" sz="2400" b="1" kern="0" smtClean="0">
              <a:ea typeface="宋体" panose="02010600030101010101" pitchFamily="2" charset="-122"/>
            </a:endParaRPr>
          </a:p>
          <a:p>
            <a:pPr lvl="1">
              <a:lnSpc>
                <a:spcPct val="180000"/>
              </a:lnSpc>
            </a:pPr>
            <a:r>
              <a:rPr lang="zh-CN" altLang="en-US" sz="2400" b="1" kern="0" smtClean="0">
                <a:ea typeface="宋体" panose="02010600030101010101" pitchFamily="2" charset="-122"/>
              </a:rPr>
              <a:t>平时：包括作业，课堂考核</a:t>
            </a:r>
            <a:endParaRPr lang="en-US" altLang="zh-CN" sz="2400" b="1" kern="0" smtClean="0">
              <a:ea typeface="宋体" panose="02010600030101010101" pitchFamily="2" charset="-122"/>
            </a:endParaRPr>
          </a:p>
          <a:p>
            <a:pPr lvl="1">
              <a:lnSpc>
                <a:spcPct val="180000"/>
              </a:lnSpc>
            </a:pPr>
            <a:r>
              <a:rPr lang="zh-CN" altLang="en-US" sz="2400" b="1" kern="0" smtClean="0">
                <a:ea typeface="宋体" panose="02010600030101010101" pitchFamily="2" charset="-122"/>
              </a:rPr>
              <a:t>课程设计：设计、编码、分析</a:t>
            </a:r>
            <a:endParaRPr lang="zh-CN" altLang="en-US" sz="2400" b="1" kern="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2" y="313716"/>
            <a:ext cx="7716838" cy="762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教材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40000"/>
              </a:lnSpc>
              <a:spcAft>
                <a:spcPct val="20000"/>
              </a:spcAft>
            </a:pPr>
            <a:r>
              <a:rPr lang="zh-CN" altLang="en-US" sz="2800" b="1" dirty="0" smtClean="0">
                <a:ea typeface="宋体" panose="02010600030101010101" pitchFamily="2" charset="-122"/>
              </a:rPr>
              <a:t>数据挖掘：概念与技术（原书第</a:t>
            </a:r>
            <a:r>
              <a:rPr lang="en-US" altLang="zh-CN" sz="2800" b="1" dirty="0" smtClean="0">
                <a:ea typeface="宋体" panose="02010600030101010101" pitchFamily="2" charset="-122"/>
              </a:rPr>
              <a:t>3</a:t>
            </a:r>
            <a:r>
              <a:rPr lang="zh-CN" altLang="en-US" sz="2800" b="1" dirty="0" smtClean="0">
                <a:ea typeface="宋体" panose="02010600030101010101" pitchFamily="2" charset="-122"/>
              </a:rPr>
              <a:t>版）</a:t>
            </a:r>
            <a:endParaRPr lang="zh-CN" altLang="en-US" sz="2800" b="1" dirty="0" smtClean="0"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ea typeface="宋体" panose="02010600030101010101" pitchFamily="2" charset="-122"/>
              </a:rPr>
              <a:t>[</a:t>
            </a:r>
            <a:r>
              <a:rPr lang="zh-CN" altLang="en-US" sz="2400" b="1" dirty="0" smtClean="0">
                <a:ea typeface="宋体" panose="02010600030101010101" pitchFamily="2" charset="-122"/>
              </a:rPr>
              <a:t>美</a:t>
            </a:r>
            <a:r>
              <a:rPr lang="en-US" altLang="zh-CN" sz="2400" b="1" dirty="0" smtClean="0">
                <a:ea typeface="宋体" panose="02010600030101010101" pitchFamily="2" charset="-122"/>
              </a:rPr>
              <a:t>]</a:t>
            </a:r>
            <a:r>
              <a:rPr lang="en-US" altLang="zh-CN" sz="2400" b="1" dirty="0" err="1" smtClean="0">
                <a:ea typeface="宋体" panose="02010600030101010101" pitchFamily="2" charset="-122"/>
              </a:rPr>
              <a:t>Jiawei</a:t>
            </a:r>
            <a:r>
              <a:rPr lang="en-US" altLang="zh-CN" sz="2400" b="1" dirty="0" smtClean="0">
                <a:ea typeface="宋体" panose="02010600030101010101" pitchFamily="2" charset="-122"/>
              </a:rPr>
              <a:t> Han</a:t>
            </a:r>
            <a:r>
              <a:rPr lang="en-US" altLang="zh-CN" sz="2400" b="1" dirty="0" smtClean="0">
                <a:latin typeface="Tahoma" panose="020B0604030504040204" pitchFamily="34" charset="0"/>
                <a:ea typeface="宋体" panose="02010600030101010101" pitchFamily="2" charset="-122"/>
              </a:rPr>
              <a:t> </a:t>
            </a:r>
            <a:r>
              <a:rPr lang="zh-CN" altLang="en-US" sz="2400" b="1" dirty="0" smtClean="0">
                <a:ea typeface="宋体" panose="02010600030101010101" pitchFamily="2" charset="-122"/>
              </a:rPr>
              <a:t>，等</a:t>
            </a:r>
            <a:r>
              <a:rPr lang="zh-CN" altLang="en-US" sz="2400" b="1" dirty="0" smtClean="0">
                <a:latin typeface="Tahoma" panose="020B0604030504040204" pitchFamily="34" charset="0"/>
                <a:ea typeface="宋体" panose="02010600030101010101" pitchFamily="2" charset="-122"/>
              </a:rPr>
              <a:t> </a:t>
            </a:r>
            <a:r>
              <a:rPr lang="zh-CN" altLang="en-US" sz="2400" b="1" dirty="0" smtClean="0">
                <a:ea typeface="宋体" panose="02010600030101010101" pitchFamily="2" charset="-122"/>
              </a:rPr>
              <a:t>著</a:t>
            </a:r>
            <a:endParaRPr lang="zh-CN" altLang="en-US" sz="2400" b="1" dirty="0" smtClean="0"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2400" b="1" dirty="0" smtClean="0">
                <a:ea typeface="宋体" panose="02010600030101010101" pitchFamily="2" charset="-122"/>
              </a:rPr>
              <a:t>范明</a:t>
            </a:r>
            <a:r>
              <a:rPr lang="zh-CN" altLang="en-US" sz="2400" b="1" dirty="0" smtClean="0">
                <a:latin typeface="Tahoma" panose="020B0604030504040204" pitchFamily="34" charset="0"/>
                <a:ea typeface="宋体" panose="02010600030101010101" pitchFamily="2" charset="-122"/>
              </a:rPr>
              <a:t> </a:t>
            </a:r>
            <a:r>
              <a:rPr lang="zh-CN" altLang="en-US" sz="2400" b="1" dirty="0" smtClean="0">
                <a:ea typeface="宋体" panose="02010600030101010101" pitchFamily="2" charset="-122"/>
              </a:rPr>
              <a:t>，孟小峰</a:t>
            </a:r>
            <a:r>
              <a:rPr lang="zh-CN" altLang="en-US" sz="2400" b="1" dirty="0" smtClean="0">
                <a:latin typeface="Tahoma" panose="020B0604030504040204" pitchFamily="34" charset="0"/>
                <a:ea typeface="宋体" panose="02010600030101010101" pitchFamily="2" charset="-122"/>
              </a:rPr>
              <a:t> </a:t>
            </a:r>
            <a:r>
              <a:rPr lang="zh-CN" altLang="en-US" sz="2400" b="1" dirty="0" smtClean="0">
                <a:ea typeface="宋体" panose="02010600030101010101" pitchFamily="2" charset="-122"/>
              </a:rPr>
              <a:t>译 </a:t>
            </a:r>
            <a:endParaRPr lang="zh-CN" altLang="en-US" sz="2400" b="1" dirty="0" smtClean="0"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sz="2400" b="1" dirty="0" smtClean="0">
                <a:ea typeface="宋体" panose="02010600030101010101" pitchFamily="2" charset="-122"/>
              </a:rPr>
              <a:t>机械工业出版社 </a:t>
            </a:r>
            <a:endParaRPr lang="zh-CN" altLang="en-US" sz="2400" b="1" dirty="0" smtClean="0"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特点：大量的图解、实例和练习</a:t>
            </a:r>
            <a:endParaRPr lang="zh-CN" altLang="en-US" sz="2400" b="1" dirty="0" smtClean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参考：第</a:t>
            </a:r>
            <a:r>
              <a:rPr lang="en-US" altLang="zh-CN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400" b="1" dirty="0" smtClean="0">
                <a:solidFill>
                  <a:schemeClr val="tx2"/>
                </a:solidFill>
                <a:ea typeface="宋体" panose="02010600030101010101" pitchFamily="2" charset="-122"/>
              </a:rPr>
              <a:t>版</a:t>
            </a:r>
            <a:endParaRPr lang="zh-CN" altLang="en-US" sz="2400" b="1" dirty="0" smtClean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pic>
        <p:nvPicPr>
          <p:cNvPr id="25604" name="Picture 4" descr="5ea409e20f770370e2dd3a1f17a0f93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r="13600"/>
          <a:stretch>
            <a:fillRect/>
          </a:stretch>
        </p:blipFill>
        <p:spPr bwMode="auto">
          <a:xfrm>
            <a:off x="5651500" y="2082800"/>
            <a:ext cx="35052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260648"/>
            <a:ext cx="7716838" cy="7620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 参考书目</a:t>
            </a:r>
            <a:endParaRPr lang="en-US" altLang="zh-CN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26627" name="Picture 3" descr="BD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1711325"/>
            <a:ext cx="2951163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1711325"/>
            <a:ext cx="3062288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711325"/>
            <a:ext cx="2990850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2" y="313716"/>
            <a:ext cx="7716838" cy="762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课程设计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76325"/>
            <a:ext cx="8686800" cy="5248275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ct val="20000"/>
              </a:spcAft>
            </a:pPr>
            <a:r>
              <a:rPr lang="en-US" altLang="zh-CN" sz="2800" b="1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环境：</a:t>
            </a:r>
            <a:r>
              <a:rPr lang="en-US" altLang="zh-CN" sz="2800" b="1" dirty="0" smtClean="0">
                <a:ea typeface="宋体" panose="02010600030101010101" pitchFamily="2" charset="-122"/>
              </a:rPr>
              <a:t>Python</a:t>
            </a:r>
            <a:endParaRPr lang="en-US" altLang="zh-CN" sz="2800" b="1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ct val="20000"/>
              </a:spcAft>
            </a:pPr>
            <a:r>
              <a:rPr lang="zh-CN" altLang="en-US" dirty="0" smtClean="0">
                <a:ea typeface="宋体" panose="02010600030101010101" pitchFamily="2" charset="-122"/>
              </a:rPr>
              <a:t> 规模：四个（关联分析、分类、聚类、深度学习）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ct val="20000"/>
              </a:spcAft>
            </a:pPr>
            <a:r>
              <a:rPr lang="zh-CN" altLang="en-US" sz="2800" b="1" dirty="0" smtClean="0">
                <a:ea typeface="宋体" panose="02010600030101010101" pitchFamily="2" charset="-122"/>
              </a:rPr>
              <a:t> 要求：</a:t>
            </a:r>
            <a:r>
              <a:rPr lang="en-US" altLang="zh-CN" b="1" dirty="0" smtClean="0">
                <a:ea typeface="宋体" panose="02010600030101010101" pitchFamily="2" charset="-122"/>
              </a:rPr>
              <a:t> </a:t>
            </a:r>
            <a:r>
              <a:rPr lang="zh-CN" altLang="en-US" b="1" dirty="0" smtClean="0">
                <a:ea typeface="宋体" panose="02010600030101010101" pitchFamily="2" charset="-122"/>
              </a:rPr>
              <a:t>以问题为引导，在理解方法原理的基础上，  </a:t>
            </a:r>
            <a:endParaRPr lang="en-US" altLang="zh-CN" b="1" dirty="0" smtClean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Aft>
                <a:spcPct val="20000"/>
              </a:spcAft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	      </a:t>
            </a:r>
            <a:r>
              <a:rPr lang="zh-CN" altLang="en-US" b="1" dirty="0" smtClean="0">
                <a:ea typeface="宋体" panose="02010600030101010101" pitchFamily="2" charset="-122"/>
              </a:rPr>
              <a:t>加强设计，并进行结果分析和进一步改进</a:t>
            </a:r>
            <a:endParaRPr lang="en-US" altLang="zh-CN" b="1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ct val="20000"/>
              </a:spcAft>
            </a:pPr>
            <a:r>
              <a:rPr lang="zh-CN" altLang="en-US" dirty="0" smtClean="0">
                <a:ea typeface="宋体" panose="02010600030101010101" pitchFamily="2" charset="-122"/>
              </a:rPr>
              <a:t> 形式：课堂讲解</a:t>
            </a:r>
            <a:r>
              <a:rPr lang="en-US" altLang="zh-CN" dirty="0" smtClean="0">
                <a:ea typeface="宋体" panose="02010600030101010101" pitchFamily="2" charset="-122"/>
              </a:rPr>
              <a:t>+</a:t>
            </a:r>
            <a:r>
              <a:rPr lang="zh-CN" altLang="en-US" dirty="0" smtClean="0">
                <a:ea typeface="宋体" panose="02010600030101010101" pitchFamily="2" charset="-122"/>
              </a:rPr>
              <a:t>课下完成</a:t>
            </a:r>
            <a:r>
              <a:rPr lang="en-US" altLang="zh-CN" dirty="0" smtClean="0">
                <a:ea typeface="宋体" panose="02010600030101010101" pitchFamily="2" charset="-122"/>
              </a:rPr>
              <a:t>+</a:t>
            </a:r>
            <a:r>
              <a:rPr lang="zh-CN" altLang="en-US" dirty="0" smtClean="0">
                <a:ea typeface="宋体" panose="02010600030101010101" pitchFamily="2" charset="-122"/>
              </a:rPr>
              <a:t>课堂汇报</a:t>
            </a:r>
            <a:r>
              <a:rPr lang="en-US" altLang="zh-CN" dirty="0" smtClean="0">
                <a:ea typeface="宋体" panose="02010600030101010101" pitchFamily="2" charset="-122"/>
              </a:rPr>
              <a:t>+</a:t>
            </a:r>
            <a:r>
              <a:rPr lang="zh-CN" altLang="en-US" dirty="0" smtClean="0">
                <a:ea typeface="宋体" panose="02010600030101010101" pitchFamily="2" charset="-122"/>
              </a:rPr>
              <a:t>提交报告</a:t>
            </a:r>
            <a:endParaRPr lang="en-US" altLang="zh-CN" b="1" dirty="0" smtClean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Aft>
                <a:spcPct val="20000"/>
              </a:spcAft>
            </a:pPr>
            <a:endParaRPr lang="zh-CN" altLang="en-US" b="1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0825" y="1264086"/>
            <a:ext cx="4681538" cy="518924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鲁 才</a:t>
            </a:r>
            <a:endParaRPr lang="zh-CN" altLang="en-US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Phone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61830209</a:t>
            </a:r>
            <a:endParaRPr lang="en-US" altLang="zh-CN" sz="20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E-mail</a:t>
            </a: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  <a:hlinkClick r:id="rId1"/>
              </a:rPr>
              <a:t>lucai@uestc.edu.cn</a:t>
            </a:r>
            <a:endParaRPr lang="en-US" altLang="zh-CN" sz="20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Office</a:t>
            </a:r>
            <a:r>
              <a:rPr lang="zh-CN" altLang="en-US" sz="20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：科研楼</a:t>
            </a:r>
            <a:r>
              <a:rPr lang="en-US" altLang="zh-CN" sz="20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KB315</a:t>
            </a:r>
            <a:endParaRPr lang="en-US" altLang="zh-CN" sz="20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lang="en-US" altLang="zh-CN" sz="20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lang="zh-CN" altLang="en-US" sz="20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创新中心</a:t>
            </a:r>
            <a:r>
              <a:rPr lang="en-US" altLang="zh-CN" sz="2000" b="1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B512</a:t>
            </a:r>
            <a:endParaRPr lang="en-US" altLang="zh-CN" sz="2000" b="1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kern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工作单位</a:t>
            </a:r>
            <a:endParaRPr lang="zh-CN" altLang="en-US" sz="2400" kern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信息与通信工程学院</a:t>
            </a:r>
            <a:endParaRPr lang="zh-CN" altLang="en-US" sz="20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644008" y="1264086"/>
            <a:ext cx="3940175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lnSpc>
                <a:spcPct val="160000"/>
              </a:lnSpc>
              <a:buClr>
                <a:schemeClr val="hlink"/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 kern="0" dirty="0">
                <a:latin typeface="宋体" panose="02010600030101010101" pitchFamily="2" charset="-122"/>
                <a:ea typeface="宋体" panose="02010600030101010101" pitchFamily="2" charset="-122"/>
              </a:rPr>
              <a:t>研究方向</a:t>
            </a:r>
            <a:endParaRPr lang="zh-CN" altLang="en-US" sz="24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智能建模</a:t>
            </a:r>
            <a:endParaRPr lang="en-US" altLang="zh-CN" sz="20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 dirty="0">
                <a:latin typeface="宋体" panose="02010600030101010101" pitchFamily="2" charset="-122"/>
                <a:ea typeface="宋体" panose="02010600030101010101" pitchFamily="2" charset="-122"/>
              </a:rPr>
              <a:t>可视数据分析</a:t>
            </a:r>
            <a:endParaRPr lang="zh-CN" altLang="en-US" sz="2000" kern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 bwMode="auto">
          <a:xfrm>
            <a:off x="1187624" y="231280"/>
            <a:ext cx="7543800" cy="868362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智能建模</a:t>
            </a:r>
            <a:endParaRPr lang="zh-CN" altLang="en-US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51520" y="1268760"/>
          <a:ext cx="7419975" cy="493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Visio" r:id="rId1" imgW="8194675" imgH="5579110" progId="Visio.Drawing.11">
                  <p:embed/>
                </p:oleObj>
              </mc:Choice>
              <mc:Fallback>
                <p:oleObj name="Visio" r:id="rId1" imgW="8194675" imgH="557911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268760"/>
                        <a:ext cx="7419975" cy="493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 bwMode="auto">
          <a:xfrm>
            <a:off x="1187624" y="231280"/>
            <a:ext cx="7543800" cy="868362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可视数据分析</a:t>
            </a:r>
            <a:endParaRPr lang="zh-CN" altLang="en-US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95536" y="1556792"/>
            <a:ext cx="781050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67544" y="1268760"/>
            <a:ext cx="7632848" cy="48628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认识新时代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12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u"/>
            </a:pP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技术发展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12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u"/>
            </a:pP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科学研究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12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u"/>
            </a:pP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社会发展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1200"/>
              </a:spcBef>
              <a:buClr>
                <a:srgbClr val="FF0000"/>
              </a:buClr>
              <a:buSzPct val="60000"/>
              <a:buFont typeface="Wingdings" panose="05000000000000000000" pitchFamily="2" charset="2"/>
              <a:buChar char="u"/>
            </a:pP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我们该怎么办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25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数据挖掘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</a:t>
            </a: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什么？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怎么学？</a:t>
            </a:r>
            <a:endParaRPr kumimoji="1" lang="zh-CN" altLang="en-US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 bwMode="auto">
          <a:xfrm>
            <a:off x="1187624" y="231280"/>
            <a:ext cx="7543800" cy="868362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探讨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几个问题</a:t>
            </a:r>
            <a:endParaRPr lang="zh-CN" altLang="en-US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8229600" cy="836712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数据时代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78992"/>
            <a:ext cx="7787208" cy="4786312"/>
          </a:xfrm>
        </p:spPr>
        <p:txBody>
          <a:bodyPr/>
          <a:lstStyle/>
          <a:p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kumimoji="1" lang="zh-CN" altLang="en-US" sz="2400" kern="12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信息化时代面临信息数据的快速增长，随着技术的发展，信息的采集、传输、存储能力得到快速的提高；</a:t>
            </a:r>
            <a:endParaRPr kumimoji="1" lang="en-US" altLang="zh-CN" sz="2400" kern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kumimoji="1" lang="en-US" altLang="zh-CN" sz="2400" kern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kumimoji="1" lang="en-US" altLang="zh-CN" sz="2400" kern="12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2400" kern="12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信息数据对国民经济、国家安全、科学研究等产生越来越大的作用；</a:t>
            </a:r>
            <a:endParaRPr kumimoji="1" lang="en-US" altLang="zh-CN" sz="2400" kern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kumimoji="1" lang="en-US" altLang="zh-CN" sz="2400" kern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kumimoji="1" lang="en-US" altLang="zh-CN" sz="2400" kern="12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2400" kern="12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信息数据的资源特性表现的越来越明显，在将来的时代，谁拥有丰富的信息数据，谁就掌握了产业发展和科学研究的制高点；</a:t>
            </a:r>
            <a:endParaRPr kumimoji="1" lang="en-US" altLang="zh-CN" sz="2400" kern="12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endParaRPr lang="zh-CN" altLang="en-US" sz="2400" dirty="0" smtClean="0">
              <a:ea typeface="宋体" panose="02010600030101010101" pitchFamily="2" charset="-122"/>
            </a:endParaRPr>
          </a:p>
          <a:p>
            <a:endParaRPr lang="en-US" altLang="zh-CN" sz="2400" dirty="0" smtClean="0">
              <a:ea typeface="宋体" panose="02010600030101010101" pitchFamily="2" charset="-122"/>
            </a:endParaRPr>
          </a:p>
          <a:p>
            <a:endParaRPr lang="en-US" altLang="zh-CN" sz="2400" dirty="0" smtClean="0">
              <a:ea typeface="宋体" panose="02010600030101010101" pitchFamily="2" charset="-122"/>
            </a:endParaRPr>
          </a:p>
          <a:p>
            <a:endParaRPr lang="zh-CN" altLang="en-US" sz="2400" dirty="0" smtClean="0">
              <a:ea typeface="宋体" panose="02010600030101010101" pitchFamily="2" charset="-122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403648" y="5301208"/>
            <a:ext cx="547137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未来的</a:t>
            </a:r>
            <a:r>
              <a:rPr lang="zh-CN" altLang="en-US" sz="2400" dirty="0" smtClean="0">
                <a:solidFill>
                  <a:srgbClr val="FF0000"/>
                </a:solidFill>
              </a:rPr>
              <a:t>时代是</a:t>
            </a:r>
            <a:r>
              <a:rPr lang="en-US" altLang="zh-CN" sz="2400" dirty="0" smtClean="0">
                <a:solidFill>
                  <a:srgbClr val="FF0000"/>
                </a:solidFill>
              </a:rPr>
              <a:t>DT</a:t>
            </a:r>
            <a:r>
              <a:rPr lang="zh-CN" altLang="en-US" sz="2400" dirty="0" smtClean="0">
                <a:solidFill>
                  <a:srgbClr val="FF0000"/>
                </a:solidFill>
              </a:rPr>
              <a:t>时代，也称为后</a:t>
            </a:r>
            <a:r>
              <a:rPr lang="en-US" altLang="zh-CN" sz="2400" dirty="0" smtClean="0">
                <a:solidFill>
                  <a:srgbClr val="FF0000"/>
                </a:solidFill>
              </a:rPr>
              <a:t>IT</a:t>
            </a:r>
            <a:r>
              <a:rPr lang="zh-CN" altLang="en-US" sz="2400" dirty="0" smtClean="0">
                <a:solidFill>
                  <a:srgbClr val="FF0000"/>
                </a:solidFill>
              </a:rPr>
              <a:t>时代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8229600" cy="836712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数据时代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27848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海量特征（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Volume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高速增长特征 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Velocity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品质低下特征 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Value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异构性特征 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Variety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真实性特征  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Veracity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8229600" cy="836712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技术发展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363272" cy="5127848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数理统计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智能方法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探索式知识发现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35696" y="3074081"/>
            <a:ext cx="6328802" cy="3250519"/>
            <a:chOff x="1434480" y="1825244"/>
            <a:chExt cx="6328802" cy="3250519"/>
          </a:xfrm>
        </p:grpSpPr>
        <p:sp>
          <p:nvSpPr>
            <p:cNvPr id="3" name="椭圆 2"/>
            <p:cNvSpPr/>
            <p:nvPr/>
          </p:nvSpPr>
          <p:spPr bwMode="auto">
            <a:xfrm>
              <a:off x="1434480" y="2914165"/>
              <a:ext cx="1800200" cy="908864"/>
            </a:xfrm>
            <a:prstGeom prst="ellipse">
              <a:avLst/>
            </a:prstGeom>
            <a:noFill/>
            <a:ln w="9525">
              <a:solidFill>
                <a:srgbClr val="003399"/>
              </a:solidFill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rgbClr val="FF0000"/>
                </a:buClr>
                <a:buSzPct val="100000"/>
                <a:buNone/>
              </a:pPr>
              <a:r>
                <a:rPr kumimoji="1" lang="zh-CN" altLang="en-US" sz="2400" dirty="0" smtClean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</a:t>
              </a:r>
              <a:endPara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>
              <a:off x="5963082" y="2975026"/>
              <a:ext cx="1800200" cy="787141"/>
            </a:xfrm>
            <a:prstGeom prst="ellipse">
              <a:avLst/>
            </a:prstGeom>
            <a:noFill/>
            <a:ln w="9525">
              <a:solidFill>
                <a:srgbClr val="003399"/>
              </a:solidFill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rgbClr val="FF0000"/>
                </a:buClr>
                <a:buSzPct val="100000"/>
                <a:buNone/>
              </a:pPr>
              <a:r>
                <a:rPr kumimoji="1" lang="zh-CN" altLang="en-US" sz="2400" dirty="0" smtClean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</a:t>
              </a:r>
              <a:endPara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3671900" y="1825244"/>
              <a:ext cx="1800200" cy="787141"/>
            </a:xfrm>
            <a:prstGeom prst="ellipse">
              <a:avLst/>
            </a:prstGeom>
            <a:noFill/>
            <a:ln w="9525">
              <a:solidFill>
                <a:srgbClr val="003399"/>
              </a:solidFill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rgbClr val="FF0000"/>
                </a:buClr>
                <a:buSzPct val="100000"/>
                <a:buNone/>
              </a:pPr>
              <a:r>
                <a:rPr kumimoji="1" lang="zh-CN" altLang="en-US" sz="2400" dirty="0" smtClean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人</a:t>
              </a:r>
              <a:endPara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3690186" y="4288622"/>
              <a:ext cx="1800200" cy="787141"/>
            </a:xfrm>
            <a:prstGeom prst="ellipse">
              <a:avLst/>
            </a:prstGeom>
            <a:noFill/>
            <a:ln w="9525">
              <a:solidFill>
                <a:srgbClr val="003399"/>
              </a:solidFill>
              <a:miter lim="800000"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rgbClr val="FF0000"/>
                </a:buClr>
                <a:buSzPct val="100000"/>
                <a:buNone/>
              </a:pPr>
              <a:r>
                <a:rPr kumimoji="1" lang="zh-CN" altLang="en-US" sz="2400" dirty="0">
                  <a:solidFill>
                    <a:srgbClr val="00206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计算机</a:t>
              </a:r>
              <a:endPara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 bwMode="auto">
            <a:xfrm>
              <a:off x="3995936" y="3469234"/>
              <a:ext cx="914400" cy="914400"/>
            </a:xfrm>
            <a:prstGeom prst="straightConnector1">
              <a:avLst/>
            </a:prstGeom>
            <a:noFill/>
            <a:ln>
              <a:noFill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接箭头连接符 10"/>
            <p:cNvCxnSpPr>
              <a:stCxn id="3" idx="6"/>
            </p:cNvCxnSpPr>
            <p:nvPr/>
          </p:nvCxnSpPr>
          <p:spPr bwMode="auto">
            <a:xfrm>
              <a:off x="3234680" y="3368597"/>
              <a:ext cx="2663788" cy="100637"/>
            </a:xfrm>
            <a:prstGeom prst="straightConnector1">
              <a:avLst/>
            </a:prstGeom>
            <a:noFill/>
            <a:ln>
              <a:noFill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67544" y="1268760"/>
            <a:ext cx="7632848" cy="52322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en-US" altLang="zh-CN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数千年前</a:t>
            </a:r>
            <a:r>
              <a:rPr kumimoji="1" lang="en-US" altLang="zh-CN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kumimoji="1" lang="zh-CN" altLang="en-US" sz="24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科学</a:t>
            </a:r>
            <a:endParaRPr kumimoji="1" lang="en-US" altLang="zh-CN" sz="2400" dirty="0" smtClean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u"/>
            </a:pPr>
            <a:r>
              <a:rPr kumimoji="1" lang="zh-CN" altLang="en-US" sz="20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自然现象</a:t>
            </a:r>
            <a:r>
              <a:rPr kumimoji="1" lang="zh-CN" altLang="en-US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的描述</a:t>
            </a:r>
            <a:endParaRPr kumimoji="1" lang="zh-CN" altLang="en-US" sz="20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数百年前</a:t>
            </a:r>
            <a:r>
              <a:rPr kumimoji="1" lang="en-US" altLang="zh-CN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理论科学</a:t>
            </a:r>
            <a:endParaRPr kumimoji="1" lang="zh-CN" altLang="en-US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u"/>
            </a:pPr>
            <a:r>
              <a:rPr kumimoji="1" lang="zh-CN" altLang="en-US" sz="20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牛顿</a:t>
            </a:r>
            <a:r>
              <a:rPr kumimoji="1" lang="zh-CN" altLang="en-US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、麦克斯韦、爱因斯坦</a:t>
            </a:r>
            <a:endParaRPr kumimoji="1" lang="zh-CN" altLang="en-US" sz="20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数十年前</a:t>
            </a:r>
            <a:r>
              <a:rPr kumimoji="1" lang="en-US" altLang="zh-CN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计算科学</a:t>
            </a:r>
            <a:endParaRPr kumimoji="1" lang="zh-CN" altLang="en-US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u"/>
            </a:pPr>
            <a:r>
              <a:rPr kumimoji="1" lang="zh-CN" altLang="en-US" sz="20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自然现象</a:t>
            </a:r>
            <a:r>
              <a:rPr kumimoji="1" lang="zh-CN" altLang="en-US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的模拟</a:t>
            </a:r>
            <a:endParaRPr kumimoji="1" lang="zh-CN" altLang="en-US" sz="20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数据洪水</a:t>
            </a:r>
            <a:r>
              <a:rPr kumimoji="1" lang="en-US" altLang="zh-CN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数据密集型科学</a:t>
            </a:r>
            <a:endParaRPr kumimoji="1" lang="zh-CN" altLang="en-US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u"/>
            </a:pPr>
            <a:r>
              <a:rPr kumimoji="1" lang="zh-CN" altLang="en-US" sz="20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科学</a:t>
            </a:r>
            <a:r>
              <a:rPr kumimoji="1" lang="zh-CN" altLang="en-US" sz="20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使数据变为信息、知识</a:t>
            </a:r>
            <a:endParaRPr kumimoji="1" lang="zh-CN" altLang="en-US" sz="20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 bwMode="auto">
          <a:xfrm>
            <a:off x="1187624" y="231280"/>
            <a:ext cx="7543800" cy="868362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科学研究</a:t>
            </a:r>
            <a:endParaRPr lang="zh-CN" altLang="en-US" b="1" dirty="0" smtClean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131148" y="6135018"/>
            <a:ext cx="2133600" cy="476250"/>
          </a:xfrm>
          <a:ln>
            <a:miter lim="800000"/>
          </a:ln>
        </p:spPr>
        <p:txBody>
          <a:bodyPr/>
          <a:lstStyle/>
          <a:p>
            <a:pPr>
              <a:defRPr/>
            </a:pPr>
            <a:fld id="{73B65910-EFCE-43E2-B594-0B80D454D22F}" type="slidenum">
              <a:rPr lang="en-US" altLang="zh-CN">
                <a:ea typeface="宋体" panose="02010600030101010101" pitchFamily="2" charset="-122"/>
              </a:rPr>
            </a:fld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643799" y="3047690"/>
            <a:ext cx="2065349" cy="2667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941" y="1063676"/>
            <a:ext cx="2667000" cy="2038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13513" t="19779" r="10811" b="19656"/>
          <a:stretch>
            <a:fillRect/>
          </a:stretch>
        </p:blipFill>
        <p:spPr bwMode="auto">
          <a:xfrm>
            <a:off x="4396941" y="2925507"/>
            <a:ext cx="1618593" cy="1676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8713" y="4385593"/>
            <a:ext cx="2219325" cy="2115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4248" y="1340768"/>
            <a:ext cx="1692275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NWRkNmU0OGVmM2FhNTMzZjFkYWRhZjU0ODlmZGMyMGEifQ=="/>
</p:tagLst>
</file>

<file path=ppt/theme/theme1.xml><?xml version="1.0" encoding="utf-8"?>
<a:theme xmlns:a="http://schemas.openxmlformats.org/drawingml/2006/main" name="模版">
  <a:themeElements>
    <a:clrScheme name="模版 3">
      <a:dk1>
        <a:srgbClr val="003366"/>
      </a:dk1>
      <a:lt1>
        <a:srgbClr val="FFFFFF"/>
      </a:lt1>
      <a:dk2>
        <a:srgbClr val="5086C2"/>
      </a:dk2>
      <a:lt2>
        <a:srgbClr val="C0C0C0"/>
      </a:lt2>
      <a:accent1>
        <a:srgbClr val="DE8848"/>
      </a:accent1>
      <a:accent2>
        <a:srgbClr val="85BA54"/>
      </a:accent2>
      <a:accent3>
        <a:srgbClr val="FFFFFF"/>
      </a:accent3>
      <a:accent4>
        <a:srgbClr val="002A56"/>
      </a:accent4>
      <a:accent5>
        <a:srgbClr val="ECC3B1"/>
      </a:accent5>
      <a:accent6>
        <a:srgbClr val="78A84B"/>
      </a:accent6>
      <a:hlink>
        <a:srgbClr val="4C59D2"/>
      </a:hlink>
      <a:folHlink>
        <a:srgbClr val="A0B5C4"/>
      </a:folHlink>
    </a:clrScheme>
    <a:fontScheme name="模版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noFill/>
          <a:miter lim="800000"/>
        </a:ln>
      </a:spPr>
      <a:bodyPr wrap="square">
        <a:spAutoFit/>
      </a:bodyPr>
      <a:lstStyle>
        <a:defPPr marL="342900" indent="-342900">
          <a:lnSpc>
            <a:spcPct val="150000"/>
          </a:lnSpc>
          <a:spcBef>
            <a:spcPts val="1200"/>
          </a:spcBef>
          <a:buClr>
            <a:srgbClr val="FF0000"/>
          </a:buClr>
          <a:buSzPct val="100000"/>
          <a:buFont typeface="Wingdings" panose="05000000000000000000" pitchFamily="2" charset="2"/>
          <a:buChar char="Ø"/>
          <a:defRPr kumimoji="1" sz="2400" dirty="0" smtClean="0">
            <a:solidFill>
              <a:srgbClr val="002060"/>
            </a:solidFill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anose="05000000000000000000" pitchFamily="2" charset="2"/>
          <a:buChar char="•"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rinda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模版 1">
        <a:dk1>
          <a:srgbClr val="48806B"/>
        </a:dk1>
        <a:lt1>
          <a:srgbClr val="FFFFFF"/>
        </a:lt1>
        <a:dk2>
          <a:srgbClr val="77956D"/>
        </a:dk2>
        <a:lt2>
          <a:srgbClr val="C0C0C0"/>
        </a:lt2>
        <a:accent1>
          <a:srgbClr val="6BB9C3"/>
        </a:accent1>
        <a:accent2>
          <a:srgbClr val="E7BA15"/>
        </a:accent2>
        <a:accent3>
          <a:srgbClr val="FFFFFF"/>
        </a:accent3>
        <a:accent4>
          <a:srgbClr val="3C6C5A"/>
        </a:accent4>
        <a:accent5>
          <a:srgbClr val="BAD9DE"/>
        </a:accent5>
        <a:accent6>
          <a:srgbClr val="D1A812"/>
        </a:accent6>
        <a:hlink>
          <a:srgbClr val="76C14D"/>
        </a:hlink>
        <a:folHlink>
          <a:srgbClr val="B0C2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版 2">
        <a:dk1>
          <a:srgbClr val="5F5F5F"/>
        </a:dk1>
        <a:lt1>
          <a:srgbClr val="FFFFFF"/>
        </a:lt1>
        <a:dk2>
          <a:srgbClr val="8D8D8D"/>
        </a:dk2>
        <a:lt2>
          <a:srgbClr val="C0C0C0"/>
        </a:lt2>
        <a:accent1>
          <a:srgbClr val="8EC072"/>
        </a:accent1>
        <a:accent2>
          <a:srgbClr val="5DB8CD"/>
        </a:accent2>
        <a:accent3>
          <a:srgbClr val="FFFFFF"/>
        </a:accent3>
        <a:accent4>
          <a:srgbClr val="505050"/>
        </a:accent4>
        <a:accent5>
          <a:srgbClr val="C6DCBC"/>
        </a:accent5>
        <a:accent6>
          <a:srgbClr val="53A6BA"/>
        </a:accent6>
        <a:hlink>
          <a:srgbClr val="D68B40"/>
        </a:hlink>
        <a:folHlink>
          <a:srgbClr val="D5D17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版 3">
        <a:dk1>
          <a:srgbClr val="003366"/>
        </a:dk1>
        <a:lt1>
          <a:srgbClr val="FFFFFF"/>
        </a:lt1>
        <a:dk2>
          <a:srgbClr val="5086C2"/>
        </a:dk2>
        <a:lt2>
          <a:srgbClr val="C0C0C0"/>
        </a:lt2>
        <a:accent1>
          <a:srgbClr val="DE8848"/>
        </a:accent1>
        <a:accent2>
          <a:srgbClr val="85BA54"/>
        </a:accent2>
        <a:accent3>
          <a:srgbClr val="FFFFFF"/>
        </a:accent3>
        <a:accent4>
          <a:srgbClr val="002A56"/>
        </a:accent4>
        <a:accent5>
          <a:srgbClr val="ECC3B1"/>
        </a:accent5>
        <a:accent6>
          <a:srgbClr val="78A84B"/>
        </a:accent6>
        <a:hlink>
          <a:srgbClr val="4C59D2"/>
        </a:hlink>
        <a:folHlink>
          <a:srgbClr val="A0B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模版</Template>
  <TotalTime>0</TotalTime>
  <Words>1150</Words>
  <Application>WPS 演示</Application>
  <PresentationFormat>全屏显示(4:3)</PresentationFormat>
  <Paragraphs>174</Paragraphs>
  <Slides>18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Vrinda</vt:lpstr>
      <vt:lpstr>Segoe Print</vt:lpstr>
      <vt:lpstr>楷体_GB2312</vt:lpstr>
      <vt:lpstr>新宋体</vt:lpstr>
      <vt:lpstr>黑体</vt:lpstr>
      <vt:lpstr>Verdana</vt:lpstr>
      <vt:lpstr>Calibri</vt:lpstr>
      <vt:lpstr>Franklin Gothic Medium</vt:lpstr>
      <vt:lpstr>Tahoma</vt:lpstr>
      <vt:lpstr>微软雅黑</vt:lpstr>
      <vt:lpstr>Arial Unicode MS</vt:lpstr>
      <vt:lpstr>模版</vt:lpstr>
      <vt:lpstr>Visio.Drawing.11</vt:lpstr>
      <vt:lpstr>数据挖掘</vt:lpstr>
      <vt:lpstr>PowerPoint 演示文稿</vt:lpstr>
      <vt:lpstr>智能建模</vt:lpstr>
      <vt:lpstr>可视数据分析</vt:lpstr>
      <vt:lpstr>探讨几个问题</vt:lpstr>
      <vt:lpstr>数据时代</vt:lpstr>
      <vt:lpstr>数据时代</vt:lpstr>
      <vt:lpstr>技术发展</vt:lpstr>
      <vt:lpstr>科学研究</vt:lpstr>
      <vt:lpstr>社会发展</vt:lpstr>
      <vt:lpstr>如何应对</vt:lpstr>
      <vt:lpstr>数据挖掘要学什么</vt:lpstr>
      <vt:lpstr>数据挖掘要学什么</vt:lpstr>
      <vt:lpstr>怎么学</vt:lpstr>
      <vt:lpstr>课程考核要求 </vt:lpstr>
      <vt:lpstr>教材</vt:lpstr>
      <vt:lpstr> 参考书目</vt:lpstr>
      <vt:lpstr>课程设计</vt:lpstr>
    </vt:vector>
  </TitlesOfParts>
  <Company>uestc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taxing</dc:creator>
  <cp:lastModifiedBy>燕子</cp:lastModifiedBy>
  <cp:revision>857</cp:revision>
  <dcterms:created xsi:type="dcterms:W3CDTF">2010-06-22T05:16:00Z</dcterms:created>
  <dcterms:modified xsi:type="dcterms:W3CDTF">2024-09-02T01:09:00Z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AD1ADACDE8F24DCB99583D0EA1A7C584_12</vt:lpwstr>
  </property>
  <property fmtid="{D5CDD505-2E9C-101B-9397-08002B2CF9AE}" pid="3" name="KSOProductBuildVer">
    <vt:lpwstr>2052-12.1.0.17147</vt:lpwstr>
  </property>
</Properties>
</file>